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3" r:id="rId13"/>
    <p:sldId id="270" r:id="rId14"/>
    <p:sldId id="271" r:id="rId15"/>
    <p:sldId id="272"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46"/>
  </p:normalViewPr>
  <p:slideViewPr>
    <p:cSldViewPr snapToGrid="0">
      <p:cViewPr>
        <p:scale>
          <a:sx n="81" d="100"/>
          <a:sy n="81" d="100"/>
        </p:scale>
        <p:origin x="55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hyperlink" Target="https://www.american.edu/kogod/research/cybergov/upload/what-to-do.pdf" TargetMode="External"/><Relationship Id="rId4" Type="http://schemas.openxmlformats.org/officeDocument/2006/relationships/hyperlink" Target="https://www.xenonstack.com/insights/devsecops-pipelin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Barbara A. Kelly</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Recording Apr 16, 2021 at 6:29:53 PM" descr="Audio Recording Apr 16, 2021 at 6:29:53 PM">
            <a:hlinkClick r:id="" action="ppaction://media"/>
            <a:extLst>
              <a:ext uri="{FF2B5EF4-FFF2-40B4-BE49-F238E27FC236}">
                <a16:creationId xmlns:a16="http://schemas.microsoft.com/office/drawing/2014/main" id="{1ACC5EC2-7486-4343-8D0A-DC335B46E98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090511" y="5193792"/>
            <a:ext cx="812800" cy="8128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
        <p159:morph option="byObject"/>
      </p:transition>
    </mc:Choice>
    <mc:Fallback>
      <p:transition spd="slow" advClick="0" advTm="1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DCDB-65A8-1C4B-AC40-14F29B00E354}"/>
              </a:ext>
            </a:extLst>
          </p:cNvPr>
          <p:cNvSpPr>
            <a:spLocks noGrp="1"/>
          </p:cNvSpPr>
          <p:nvPr>
            <p:ph type="title"/>
          </p:nvPr>
        </p:nvSpPr>
        <p:spPr/>
        <p:txBody>
          <a:bodyPr/>
          <a:lstStyle/>
          <a:p>
            <a:r>
              <a:rPr lang="en-US" dirty="0"/>
              <a:t>Test Factorial of Negative Numbers</a:t>
            </a:r>
          </a:p>
        </p:txBody>
      </p:sp>
      <p:sp>
        <p:nvSpPr>
          <p:cNvPr id="3" name="Text Placeholder 2">
            <a:extLst>
              <a:ext uri="{FF2B5EF4-FFF2-40B4-BE49-F238E27FC236}">
                <a16:creationId xmlns:a16="http://schemas.microsoft.com/office/drawing/2014/main" id="{5AEEA543-84BD-AB4A-AE19-C0CEA699417C}"/>
              </a:ext>
            </a:extLst>
          </p:cNvPr>
          <p:cNvSpPr>
            <a:spLocks noGrp="1"/>
          </p:cNvSpPr>
          <p:nvPr>
            <p:ph type="body" idx="1"/>
          </p:nvPr>
        </p:nvSpPr>
        <p:spPr/>
        <p:txBody>
          <a:bodyPr>
            <a:normAutofit/>
          </a:bodyPr>
          <a:lstStyle/>
          <a:p>
            <a:pPr marL="114300" indent="0">
              <a:buNone/>
            </a:pPr>
            <a:r>
              <a:rPr lang="en-US" sz="3200" dirty="0">
                <a:solidFill>
                  <a:schemeClr val="accent2">
                    <a:lumMod val="75000"/>
                  </a:schemeClr>
                </a:solidFill>
              </a:rPr>
              <a:t>// Tests factorial of negative numbers.</a:t>
            </a:r>
          </a:p>
          <a:p>
            <a:pPr marL="114300" indent="0">
              <a:buNone/>
            </a:pPr>
            <a:r>
              <a:rPr lang="en-US" sz="3200" dirty="0">
                <a:solidFill>
                  <a:schemeClr val="accent5">
                    <a:lumMod val="75000"/>
                  </a:schemeClr>
                </a:solidFill>
              </a:rPr>
              <a:t>TEST(</a:t>
            </a:r>
            <a:r>
              <a:rPr lang="en-US" sz="3200" dirty="0" err="1">
                <a:solidFill>
                  <a:schemeClr val="accent5">
                    <a:lumMod val="75000"/>
                  </a:schemeClr>
                </a:solidFill>
              </a:rPr>
              <a:t>FactorialTest</a:t>
            </a:r>
            <a:r>
              <a:rPr lang="en-US" sz="3200" dirty="0">
                <a:solidFill>
                  <a:schemeClr val="accent5">
                    <a:lumMod val="75000"/>
                  </a:schemeClr>
                </a:solidFill>
              </a:rPr>
              <a:t>, Negative) {</a:t>
            </a:r>
          </a:p>
          <a:p>
            <a:pPr marL="114300" indent="0">
              <a:buNone/>
            </a:pPr>
            <a:r>
              <a:rPr lang="en-US" sz="3200" dirty="0">
                <a:solidFill>
                  <a:schemeClr val="accent5">
                    <a:lumMod val="75000"/>
                  </a:schemeClr>
                </a:solidFill>
              </a:rPr>
              <a:t>EXPECT_EQ(1, Factorial(-5));</a:t>
            </a:r>
          </a:p>
          <a:p>
            <a:pPr marL="114300" indent="0">
              <a:buNone/>
            </a:pPr>
            <a:r>
              <a:rPr lang="en-US" sz="3200" dirty="0">
                <a:solidFill>
                  <a:schemeClr val="accent5">
                    <a:lumMod val="75000"/>
                  </a:schemeClr>
                </a:solidFill>
              </a:rPr>
              <a:t>EXPECT_EQ(1, Factorial(-1));</a:t>
            </a:r>
          </a:p>
          <a:p>
            <a:pPr marL="114300" indent="0">
              <a:buNone/>
            </a:pPr>
            <a:r>
              <a:rPr lang="en-US" sz="3200" dirty="0">
                <a:solidFill>
                  <a:schemeClr val="accent5">
                    <a:lumMod val="75000"/>
                  </a:schemeClr>
                </a:solidFill>
              </a:rPr>
              <a:t>EXPECT_GT(Factorial(-10), 0);</a:t>
            </a:r>
          </a:p>
          <a:p>
            <a:pPr marL="114300" indent="0">
              <a:buNone/>
            </a:pPr>
            <a:endParaRPr lang="en-US" sz="4800" dirty="0"/>
          </a:p>
        </p:txBody>
      </p:sp>
      <p:pic>
        <p:nvPicPr>
          <p:cNvPr id="6" name="Audio Recording Apr 16, 2021 at 7:06:01 PM" descr="Audio Recording Apr 16, 2021 at 7:06:01 PM">
            <a:hlinkClick r:id="" action="ppaction://media"/>
            <a:extLst>
              <a:ext uri="{FF2B5EF4-FFF2-40B4-BE49-F238E27FC236}">
                <a16:creationId xmlns:a16="http://schemas.microsoft.com/office/drawing/2014/main" id="{81B102A8-8AEC-D34D-AB79-689B77D985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65241" y="4362669"/>
            <a:ext cx="812800" cy="812800"/>
          </a:xfrm>
          <a:prstGeom prst="rect">
            <a:avLst/>
          </a:prstGeom>
        </p:spPr>
      </p:pic>
    </p:spTree>
    <p:extLst>
      <p:ext uri="{BB962C8B-B14F-4D97-AF65-F5344CB8AC3E}">
        <p14:creationId xmlns:p14="http://schemas.microsoft.com/office/powerpoint/2010/main" val="1242277940"/>
      </p:ext>
    </p:extLst>
  </p:cSld>
  <p:clrMapOvr>
    <a:masterClrMapping/>
  </p:clrMapOvr>
  <p:transition spd="slow" advTm="7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63650-3B2C-3140-BE89-4D0360C9E998}"/>
              </a:ext>
            </a:extLst>
          </p:cNvPr>
          <p:cNvSpPr>
            <a:spLocks noGrp="1"/>
          </p:cNvSpPr>
          <p:nvPr>
            <p:ph type="title"/>
          </p:nvPr>
        </p:nvSpPr>
        <p:spPr/>
        <p:txBody>
          <a:bodyPr/>
          <a:lstStyle/>
          <a:p>
            <a:r>
              <a:rPr lang="en-US" dirty="0"/>
              <a:t>Test Factorial of 0 and Positive Numbers</a:t>
            </a:r>
          </a:p>
        </p:txBody>
      </p:sp>
      <p:sp>
        <p:nvSpPr>
          <p:cNvPr id="3" name="Text Placeholder 2">
            <a:extLst>
              <a:ext uri="{FF2B5EF4-FFF2-40B4-BE49-F238E27FC236}">
                <a16:creationId xmlns:a16="http://schemas.microsoft.com/office/drawing/2014/main" id="{EF1FB308-A9FC-CF4A-925B-A4C8DFABAFA4}"/>
              </a:ext>
            </a:extLst>
          </p:cNvPr>
          <p:cNvSpPr>
            <a:spLocks noGrp="1"/>
          </p:cNvSpPr>
          <p:nvPr>
            <p:ph type="body" idx="1"/>
          </p:nvPr>
        </p:nvSpPr>
        <p:spPr/>
        <p:txBody>
          <a:bodyPr>
            <a:normAutofit fontScale="92500" lnSpcReduction="20000"/>
          </a:bodyPr>
          <a:lstStyle/>
          <a:p>
            <a:pPr marL="114300" indent="0">
              <a:buNone/>
            </a:pPr>
            <a:r>
              <a:rPr lang="en-US" dirty="0">
                <a:solidFill>
                  <a:schemeClr val="accent5">
                    <a:lumMod val="50000"/>
                  </a:schemeClr>
                </a:solidFill>
              </a:rPr>
              <a:t>TEST(</a:t>
            </a:r>
            <a:r>
              <a:rPr lang="en-US" dirty="0" err="1">
                <a:solidFill>
                  <a:schemeClr val="accent5">
                    <a:lumMod val="50000"/>
                  </a:schemeClr>
                </a:solidFill>
              </a:rPr>
              <a:t>FactorialTest</a:t>
            </a:r>
            <a:r>
              <a:rPr lang="en-US" dirty="0">
                <a:solidFill>
                  <a:schemeClr val="accent5">
                    <a:lumMod val="50000"/>
                  </a:schemeClr>
                </a:solidFill>
              </a:rPr>
              <a:t>, Zero) {</a:t>
            </a:r>
          </a:p>
          <a:p>
            <a:pPr marL="114300" indent="0">
              <a:buNone/>
            </a:pPr>
            <a:endParaRPr lang="en-US" dirty="0">
              <a:solidFill>
                <a:schemeClr val="accent5">
                  <a:lumMod val="50000"/>
                </a:schemeClr>
              </a:solidFill>
            </a:endParaRPr>
          </a:p>
          <a:p>
            <a:pPr marL="114300" indent="0">
              <a:buNone/>
            </a:pPr>
            <a:r>
              <a:rPr lang="en-US" dirty="0">
                <a:solidFill>
                  <a:schemeClr val="accent5">
                    <a:lumMod val="50000"/>
                  </a:schemeClr>
                </a:solidFill>
              </a:rPr>
              <a:t>  EXPECT_EQ(1, Factorial(0));</a:t>
            </a:r>
          </a:p>
          <a:p>
            <a:pPr marL="114300" indent="0">
              <a:buNone/>
            </a:pPr>
            <a:r>
              <a:rPr lang="en-US" dirty="0">
                <a:solidFill>
                  <a:schemeClr val="accent5">
                    <a:lumMod val="50000"/>
                  </a:schemeClr>
                </a:solidFill>
              </a:rPr>
              <a:t>}</a:t>
            </a:r>
          </a:p>
          <a:p>
            <a:pPr marL="114300" indent="0">
              <a:buNone/>
            </a:pPr>
            <a:endParaRPr lang="en-US" dirty="0"/>
          </a:p>
          <a:p>
            <a:pPr marL="114300" indent="0">
              <a:buNone/>
            </a:pPr>
            <a:r>
              <a:rPr lang="en-US" dirty="0">
                <a:solidFill>
                  <a:schemeClr val="accent2">
                    <a:lumMod val="75000"/>
                  </a:schemeClr>
                </a:solidFill>
              </a:rPr>
              <a:t>// Tests factorial of positive numbers.</a:t>
            </a:r>
          </a:p>
          <a:p>
            <a:pPr marL="114300" indent="0">
              <a:buNone/>
            </a:pPr>
            <a:r>
              <a:rPr lang="en-US" dirty="0">
                <a:solidFill>
                  <a:schemeClr val="accent5">
                    <a:lumMod val="50000"/>
                  </a:schemeClr>
                </a:solidFill>
              </a:rPr>
              <a:t>TEST(</a:t>
            </a:r>
            <a:r>
              <a:rPr lang="en-US" dirty="0" err="1">
                <a:solidFill>
                  <a:schemeClr val="accent5">
                    <a:lumMod val="50000"/>
                  </a:schemeClr>
                </a:solidFill>
              </a:rPr>
              <a:t>FactorialTest</a:t>
            </a:r>
            <a:r>
              <a:rPr lang="en-US" dirty="0">
                <a:solidFill>
                  <a:schemeClr val="accent5">
                    <a:lumMod val="50000"/>
                  </a:schemeClr>
                </a:solidFill>
              </a:rPr>
              <a:t>, Positive) {</a:t>
            </a:r>
          </a:p>
          <a:p>
            <a:pPr marL="114300" indent="0">
              <a:buNone/>
            </a:pPr>
            <a:r>
              <a:rPr lang="en-US" dirty="0">
                <a:solidFill>
                  <a:schemeClr val="accent5">
                    <a:lumMod val="50000"/>
                  </a:schemeClr>
                </a:solidFill>
              </a:rPr>
              <a:t>  EXPECT_EQ(1, Factorial(1));</a:t>
            </a:r>
          </a:p>
          <a:p>
            <a:pPr marL="114300" indent="0">
              <a:buNone/>
            </a:pPr>
            <a:r>
              <a:rPr lang="en-US" dirty="0">
                <a:solidFill>
                  <a:schemeClr val="accent5">
                    <a:lumMod val="50000"/>
                  </a:schemeClr>
                </a:solidFill>
              </a:rPr>
              <a:t>  EXPECT_EQ(2, Factorial(2));</a:t>
            </a:r>
          </a:p>
          <a:p>
            <a:pPr marL="114300" indent="0">
              <a:buNone/>
            </a:pPr>
            <a:r>
              <a:rPr lang="en-US" dirty="0">
                <a:solidFill>
                  <a:schemeClr val="accent5">
                    <a:lumMod val="50000"/>
                  </a:schemeClr>
                </a:solidFill>
              </a:rPr>
              <a:t>  EXPECT_EQ(6, Factorial(3));</a:t>
            </a:r>
          </a:p>
          <a:p>
            <a:pPr marL="114300" indent="0">
              <a:buNone/>
            </a:pPr>
            <a:r>
              <a:rPr lang="en-US" dirty="0">
                <a:solidFill>
                  <a:schemeClr val="accent5">
                    <a:lumMod val="50000"/>
                  </a:schemeClr>
                </a:solidFill>
              </a:rPr>
              <a:t>  EXPECT_EQ(40320, Factorial(8));</a:t>
            </a:r>
          </a:p>
        </p:txBody>
      </p:sp>
      <p:pic>
        <p:nvPicPr>
          <p:cNvPr id="4" name="Audio Recording Apr 16, 2021 at 7:06:16 PM" descr="Audio Recording Apr 16, 2021 at 7:06:16 PM">
            <a:hlinkClick r:id="" action="ppaction://media"/>
            <a:extLst>
              <a:ext uri="{FF2B5EF4-FFF2-40B4-BE49-F238E27FC236}">
                <a16:creationId xmlns:a16="http://schemas.microsoft.com/office/drawing/2014/main" id="{56F10189-E474-654C-9273-EC0432A0CD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5503" y="2616200"/>
            <a:ext cx="812800" cy="812800"/>
          </a:xfrm>
          <a:prstGeom prst="rect">
            <a:avLst/>
          </a:prstGeom>
        </p:spPr>
      </p:pic>
    </p:spTree>
    <p:extLst>
      <p:ext uri="{BB962C8B-B14F-4D97-AF65-F5344CB8AC3E}">
        <p14:creationId xmlns:p14="http://schemas.microsoft.com/office/powerpoint/2010/main" val="1131738829"/>
      </p:ext>
    </p:extLst>
  </p:cSld>
  <p:clrMapOvr>
    <a:masterClrMapping/>
  </p:clrMapOvr>
  <p:transition spd="slow" advTm="1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DC72-94DB-DA4B-8CF1-3BC942EB3AAC}"/>
              </a:ext>
            </a:extLst>
          </p:cNvPr>
          <p:cNvSpPr>
            <a:spLocks noGrp="1"/>
          </p:cNvSpPr>
          <p:nvPr>
            <p:ph type="title"/>
          </p:nvPr>
        </p:nvSpPr>
        <p:spPr/>
        <p:txBody>
          <a:bodyPr/>
          <a:lstStyle/>
          <a:p>
            <a:r>
              <a:rPr lang="en-US" dirty="0"/>
              <a:t>Test Factorial Negative Numbers</a:t>
            </a:r>
          </a:p>
        </p:txBody>
      </p:sp>
      <p:sp>
        <p:nvSpPr>
          <p:cNvPr id="3" name="Text Placeholder 2">
            <a:extLst>
              <a:ext uri="{FF2B5EF4-FFF2-40B4-BE49-F238E27FC236}">
                <a16:creationId xmlns:a16="http://schemas.microsoft.com/office/drawing/2014/main" id="{73B6AFBA-B772-5D43-8D4E-712B04FF8148}"/>
              </a:ext>
            </a:extLst>
          </p:cNvPr>
          <p:cNvSpPr>
            <a:spLocks noGrp="1"/>
          </p:cNvSpPr>
          <p:nvPr>
            <p:ph type="body" idx="1"/>
          </p:nvPr>
        </p:nvSpPr>
        <p:spPr/>
        <p:txBody>
          <a:bodyPr/>
          <a:lstStyle/>
          <a:p>
            <a:pPr marL="114300" indent="0">
              <a:buNone/>
            </a:pPr>
            <a:endParaRPr lang="en-US" dirty="0"/>
          </a:p>
          <a:p>
            <a:pPr marL="114300" indent="0">
              <a:buNone/>
            </a:pPr>
            <a:r>
              <a:rPr lang="en-US" dirty="0">
                <a:solidFill>
                  <a:schemeClr val="accent2">
                    <a:lumMod val="75000"/>
                  </a:schemeClr>
                </a:solidFill>
              </a:rPr>
              <a:t>// Tests negative Numbers</a:t>
            </a:r>
          </a:p>
          <a:p>
            <a:pPr marL="114300" indent="0">
              <a:buNone/>
            </a:pPr>
            <a:r>
              <a:rPr lang="en-US" dirty="0">
                <a:solidFill>
                  <a:schemeClr val="accent5">
                    <a:lumMod val="50000"/>
                  </a:schemeClr>
                </a:solidFill>
              </a:rPr>
              <a:t>TEST(</a:t>
            </a:r>
            <a:r>
              <a:rPr lang="en-US" dirty="0" err="1">
                <a:solidFill>
                  <a:schemeClr val="accent5">
                    <a:lumMod val="50000"/>
                  </a:schemeClr>
                </a:solidFill>
              </a:rPr>
              <a:t>IsPrimeTest</a:t>
            </a:r>
            <a:r>
              <a:rPr lang="en-US" dirty="0">
                <a:solidFill>
                  <a:schemeClr val="accent5">
                    <a:lumMod val="50000"/>
                  </a:schemeClr>
                </a:solidFill>
              </a:rPr>
              <a:t>, Negative) {</a:t>
            </a:r>
          </a:p>
          <a:p>
            <a:pPr marL="114300" indent="0">
              <a:buNone/>
            </a:pPr>
            <a:endParaRPr lang="en-US" dirty="0">
              <a:solidFill>
                <a:schemeClr val="accent5">
                  <a:lumMod val="50000"/>
                </a:schemeClr>
              </a:solidFill>
            </a:endParaRPr>
          </a:p>
          <a:p>
            <a:pPr marL="114300" indent="0">
              <a:buNone/>
            </a:pPr>
            <a:r>
              <a:rPr lang="en-US" dirty="0">
                <a:solidFill>
                  <a:schemeClr val="accent2">
                    <a:lumMod val="75000"/>
                  </a:schemeClr>
                </a:solidFill>
              </a:rPr>
              <a:t>  // This test belongs to the </a:t>
            </a:r>
            <a:r>
              <a:rPr lang="en-US" dirty="0" err="1">
                <a:solidFill>
                  <a:schemeClr val="accent2">
                    <a:lumMod val="75000"/>
                  </a:schemeClr>
                </a:solidFill>
              </a:rPr>
              <a:t>IsPrimeTest</a:t>
            </a:r>
            <a:r>
              <a:rPr lang="en-US" dirty="0">
                <a:solidFill>
                  <a:schemeClr val="accent2">
                    <a:lumMod val="75000"/>
                  </a:schemeClr>
                </a:solidFill>
              </a:rPr>
              <a:t> test case.</a:t>
            </a:r>
          </a:p>
          <a:p>
            <a:pPr marL="114300" indent="0">
              <a:buNone/>
            </a:pPr>
            <a:endParaRPr lang="en-US" dirty="0"/>
          </a:p>
          <a:p>
            <a:pPr marL="114300" indent="0">
              <a:buNone/>
            </a:pPr>
            <a:r>
              <a:rPr lang="en-US" dirty="0">
                <a:solidFill>
                  <a:schemeClr val="accent5">
                    <a:lumMod val="50000"/>
                  </a:schemeClr>
                </a:solidFill>
              </a:rPr>
              <a:t>  EXPECT_FALSE(</a:t>
            </a:r>
            <a:r>
              <a:rPr lang="en-US" dirty="0" err="1">
                <a:solidFill>
                  <a:schemeClr val="accent5">
                    <a:lumMod val="50000"/>
                  </a:schemeClr>
                </a:solidFill>
              </a:rPr>
              <a:t>IsPrime</a:t>
            </a:r>
            <a:r>
              <a:rPr lang="en-US" dirty="0">
                <a:solidFill>
                  <a:schemeClr val="accent5">
                    <a:lumMod val="50000"/>
                  </a:schemeClr>
                </a:solidFill>
              </a:rPr>
              <a:t>(-1));</a:t>
            </a:r>
          </a:p>
          <a:p>
            <a:pPr marL="114300" indent="0">
              <a:buNone/>
            </a:pPr>
            <a:r>
              <a:rPr lang="en-US" dirty="0">
                <a:solidFill>
                  <a:schemeClr val="accent5">
                    <a:lumMod val="50000"/>
                  </a:schemeClr>
                </a:solidFill>
              </a:rPr>
              <a:t>  EXPECT_FALSE(</a:t>
            </a:r>
            <a:r>
              <a:rPr lang="en-US" dirty="0" err="1">
                <a:solidFill>
                  <a:schemeClr val="accent5">
                    <a:lumMod val="50000"/>
                  </a:schemeClr>
                </a:solidFill>
              </a:rPr>
              <a:t>IsPrime</a:t>
            </a:r>
            <a:r>
              <a:rPr lang="en-US" dirty="0">
                <a:solidFill>
                  <a:schemeClr val="accent5">
                    <a:lumMod val="50000"/>
                  </a:schemeClr>
                </a:solidFill>
              </a:rPr>
              <a:t>(-2));</a:t>
            </a:r>
          </a:p>
          <a:p>
            <a:pPr marL="114300" indent="0">
              <a:buNone/>
            </a:pPr>
            <a:r>
              <a:rPr lang="en-US" dirty="0">
                <a:solidFill>
                  <a:schemeClr val="accent5">
                    <a:lumMod val="50000"/>
                  </a:schemeClr>
                </a:solidFill>
              </a:rPr>
              <a:t>  EXPECT_FALSE(</a:t>
            </a:r>
            <a:r>
              <a:rPr lang="en-US" dirty="0" err="1">
                <a:solidFill>
                  <a:schemeClr val="accent5">
                    <a:lumMod val="50000"/>
                  </a:schemeClr>
                </a:solidFill>
              </a:rPr>
              <a:t>IsPrime</a:t>
            </a:r>
            <a:r>
              <a:rPr lang="en-US" dirty="0">
                <a:solidFill>
                  <a:schemeClr val="accent5">
                    <a:lumMod val="50000"/>
                  </a:schemeClr>
                </a:solidFill>
              </a:rPr>
              <a:t>(INT_MIN));</a:t>
            </a:r>
          </a:p>
        </p:txBody>
      </p:sp>
      <p:pic>
        <p:nvPicPr>
          <p:cNvPr id="4" name="Audio Recording Apr 16, 2021 at 7:06:44 PM" descr="Audio Recording Apr 16, 2021 at 7:06:44 PM">
            <a:hlinkClick r:id="" action="ppaction://media"/>
            <a:extLst>
              <a:ext uri="{FF2B5EF4-FFF2-40B4-BE49-F238E27FC236}">
                <a16:creationId xmlns:a16="http://schemas.microsoft.com/office/drawing/2014/main" id="{CE21AA7F-8AF3-AB44-AF88-EB9BF56F91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91365" y="3800222"/>
            <a:ext cx="812800" cy="812800"/>
          </a:xfrm>
          <a:prstGeom prst="rect">
            <a:avLst/>
          </a:prstGeom>
        </p:spPr>
      </p:pic>
    </p:spTree>
    <p:extLst>
      <p:ext uri="{BB962C8B-B14F-4D97-AF65-F5344CB8AC3E}">
        <p14:creationId xmlns:p14="http://schemas.microsoft.com/office/powerpoint/2010/main" val="2052672980"/>
      </p:ext>
    </p:extLst>
  </p:cSld>
  <p:clrMapOvr>
    <a:masterClrMapping/>
  </p:clrMapOvr>
  <p:transition spd="slow" advClick="0" advTm="15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Recording Apr 16, 2021 at 7:16:30 PM" descr="Audio Recording Apr 16, 2021 at 7:16:30 PM">
            <a:hlinkClick r:id="" action="ppaction://media"/>
            <a:extLst>
              <a:ext uri="{FF2B5EF4-FFF2-40B4-BE49-F238E27FC236}">
                <a16:creationId xmlns:a16="http://schemas.microsoft.com/office/drawing/2014/main" id="{410F3E87-C1AD-9E4B-BDBB-4DB987E8A68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061779" y="892408"/>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450">
        <p:split orient="vert"/>
      </p:transition>
    </mc:Choice>
    <mc:Fallback>
      <p:transition spd="slow" advClick="0" advTm="45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0000" lnSpcReduction="20000"/>
          </a:bodyPr>
          <a:lstStyle/>
          <a:p>
            <a:r>
              <a:rPr lang="en-US" sz="2900" b="1" u="sng" dirty="0">
                <a:solidFill>
                  <a:srgbClr val="7030A0"/>
                </a:solidFill>
              </a:rPr>
              <a:t>DevSecOps</a:t>
            </a:r>
            <a:r>
              <a:rPr lang="en-US" sz="2900" b="1" dirty="0">
                <a:solidFill>
                  <a:srgbClr val="7030A0"/>
                </a:solidFill>
              </a:rPr>
              <a:t>: </a:t>
            </a:r>
            <a:r>
              <a:rPr lang="en-US" sz="2900" dirty="0">
                <a:solidFill>
                  <a:schemeClr val="accent1">
                    <a:lumMod val="60000"/>
                    <a:lumOff val="40000"/>
                  </a:schemeClr>
                </a:solidFill>
              </a:rPr>
              <a:t>DevSecOps enriches the DevOps overflow by implementing security processes, and tests in the pipeline, at every build stage of secure coding. This means thinking about infrastructure security from the beginning, as well as automating security to keep DevOps workflow from breaking down. Since security is an integral part in our policy, it is important to have the right tools, such as a security driven integrated development environment (IDE).</a:t>
            </a:r>
          </a:p>
          <a:p>
            <a:r>
              <a:rPr lang="en-US" sz="2900" dirty="0">
                <a:solidFill>
                  <a:srgbClr val="00B0F0"/>
                </a:solidFill>
              </a:rPr>
              <a:t>The automation process will be maintained in short and frequent development cycles, by integrating security measures without disrupting the operational flow, and to remain innovative. This will also help to establish  good communication and collaboration between teams, ensuring that the DevSecOps framework is automated. </a:t>
            </a:r>
            <a:endParaRPr lang="en-US" sz="2900" dirty="0">
              <a:solidFill>
                <a:schemeClr val="accent1">
                  <a:lumMod val="50000"/>
                </a:schemeClr>
              </a:solidFill>
            </a:endParaRPr>
          </a:p>
          <a:p>
            <a:r>
              <a:rPr lang="en-US" sz="2900" dirty="0">
                <a:solidFill>
                  <a:schemeClr val="tx2">
                    <a:lumMod val="75000"/>
                  </a:schemeClr>
                </a:solidFill>
              </a:rPr>
              <a:t>We have recommendations for analyzers that can automatically diagnose vulnerabilities by automated analysis. Under each coding standard, the best automated detection tools are listed, along with their version, what they detect, and a brief description (if applicable).</a:t>
            </a:r>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6, 2021 at 7:18:55 PM" descr="Audio Recording Apr 16, 2021 at 7:18:55 PM">
            <a:hlinkClick r:id="" action="ppaction://media"/>
            <a:extLst>
              <a:ext uri="{FF2B5EF4-FFF2-40B4-BE49-F238E27FC236}">
                <a16:creationId xmlns:a16="http://schemas.microsoft.com/office/drawing/2014/main" id="{32F8A119-043F-7745-ADB3-659B468692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365297" y="220814"/>
            <a:ext cx="812800" cy="8128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200">
        <p159:morph option="byObject"/>
      </p:transition>
    </mc:Choice>
    <mc:Fallback>
      <p:transition spd="slow" advClick="0" advTm="1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2000" dirty="0">
                <a:solidFill>
                  <a:schemeClr val="accent1">
                    <a:lumMod val="40000"/>
                    <a:lumOff val="60000"/>
                  </a:schemeClr>
                </a:solidFill>
              </a:rPr>
              <a:t>There are many risks and vulnerabilities to think about if the code is not secure. Secure coding finds and removes vulnerabilities that could potentially be exploited by malicious attackers. By being proactive with developing secure code, cyber attackers can find it difficult to hack and access the systems and applications. Thus, this reduces any potential data breaches. </a:t>
            </a:r>
          </a:p>
          <a:p>
            <a:pPr marL="228600" lvl="0" indent="-228600" algn="l" rtl="0">
              <a:lnSpc>
                <a:spcPct val="90000"/>
              </a:lnSpc>
              <a:spcBef>
                <a:spcPts val="0"/>
              </a:spcBef>
              <a:spcAft>
                <a:spcPts val="0"/>
              </a:spcAft>
              <a:buClr>
                <a:schemeClr val="lt1"/>
              </a:buClr>
              <a:buSzPts val="2000"/>
              <a:buChar char="•"/>
            </a:pPr>
            <a:endParaRPr lang="en-US" sz="2000" dirty="0">
              <a:solidFill>
                <a:schemeClr val="accent1">
                  <a:lumMod val="40000"/>
                  <a:lumOff val="60000"/>
                </a:schemeClr>
              </a:solidFill>
            </a:endParaRPr>
          </a:p>
          <a:p>
            <a:pPr marL="228600" lvl="0" indent="-228600" algn="l" rtl="0">
              <a:lnSpc>
                <a:spcPct val="90000"/>
              </a:lnSpc>
              <a:spcBef>
                <a:spcPts val="0"/>
              </a:spcBef>
              <a:spcAft>
                <a:spcPts val="0"/>
              </a:spcAft>
              <a:buClr>
                <a:schemeClr val="lt1"/>
              </a:buClr>
              <a:buSzPts val="2000"/>
              <a:buChar char="•"/>
            </a:pPr>
            <a:r>
              <a:rPr lang="en-US" sz="2000" dirty="0">
                <a:solidFill>
                  <a:schemeClr val="accent1">
                    <a:lumMod val="40000"/>
                    <a:lumOff val="60000"/>
                  </a:schemeClr>
                </a:solidFill>
              </a:rPr>
              <a:t>The guidelines set forth in this security policy highlights why it is imperative to implement the secure coding methods outlined. While the developers design the applications, optimize the code, and make it functional, the fault lies with not being proactive with secure coding. Waiting to implement secure code, could cause many delays later in the development life cycle. It is best to be steadfast and remain proactive in all areas. </a:t>
            </a:r>
          </a:p>
          <a:p>
            <a:pPr marL="228600" lvl="0" indent="-228600" algn="l" rtl="0">
              <a:lnSpc>
                <a:spcPct val="90000"/>
              </a:lnSpc>
              <a:spcBef>
                <a:spcPts val="0"/>
              </a:spcBef>
              <a:spcAft>
                <a:spcPts val="0"/>
              </a:spcAft>
              <a:buClr>
                <a:schemeClr val="lt1"/>
              </a:buClr>
              <a:buSzPts val="2000"/>
              <a:buChar char="•"/>
            </a:pPr>
            <a:endParaRPr lang="en-US" sz="2000" dirty="0">
              <a:solidFill>
                <a:schemeClr val="accent1">
                  <a:lumMod val="40000"/>
                  <a:lumOff val="60000"/>
                </a:schemeClr>
              </a:solidFill>
            </a:endParaRPr>
          </a:p>
          <a:p>
            <a:pPr marL="228600" lvl="0" indent="-228600" algn="l" rtl="0">
              <a:lnSpc>
                <a:spcPct val="90000"/>
              </a:lnSpc>
              <a:spcBef>
                <a:spcPts val="0"/>
              </a:spcBef>
              <a:spcAft>
                <a:spcPts val="0"/>
              </a:spcAft>
              <a:buClr>
                <a:schemeClr val="lt1"/>
              </a:buClr>
              <a:buSzPts val="2000"/>
              <a:buChar char="•"/>
            </a:pPr>
            <a:r>
              <a:rPr lang="en-US" sz="2000" dirty="0">
                <a:solidFill>
                  <a:schemeClr val="accent1">
                    <a:lumMod val="40000"/>
                    <a:lumOff val="60000"/>
                  </a:schemeClr>
                </a:solidFill>
              </a:rPr>
              <a:t>When the company adheres to a particular coding policy, they can effectively lessen their code’s exposures and keep the data safe.</a:t>
            </a:r>
            <a:endParaRPr dirty="0">
              <a:solidFill>
                <a:schemeClr val="accent1">
                  <a:lumMod val="40000"/>
                  <a:lumOff val="60000"/>
                </a:schemeClr>
              </a:solidFill>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6, 2021 at 7:21:30 PM" descr="Audio Recording Apr 16, 2021 at 7:21:30 PM">
            <a:hlinkClick r:id="" action="ppaction://media"/>
            <a:extLst>
              <a:ext uri="{FF2B5EF4-FFF2-40B4-BE49-F238E27FC236}">
                <a16:creationId xmlns:a16="http://schemas.microsoft.com/office/drawing/2014/main" id="{827E9552-9543-2343-826A-3A000005A9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046014" y="232915"/>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advClick="0" advTm="1100">
        <p14:flash/>
      </p:transition>
    </mc:Choice>
    <mc:Fallback>
      <p:transition spd="slow" advClick="0" advTm="11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endParaRPr lang="en-US" dirty="0"/>
          </a:p>
          <a:p>
            <a:pPr marL="914400" lvl="2" indent="0" algn="l" rtl="0">
              <a:lnSpc>
                <a:spcPct val="90000"/>
              </a:lnSpc>
              <a:spcBef>
                <a:spcPts val="0"/>
              </a:spcBef>
              <a:spcAft>
                <a:spcPts val="0"/>
              </a:spcAft>
              <a:buClr>
                <a:schemeClr val="lt1"/>
              </a:buClr>
              <a:buSzPts val="1800"/>
              <a:buNone/>
            </a:pPr>
            <a:endParaRPr lang="en-US" sz="2400" dirty="0">
              <a:solidFill>
                <a:schemeClr val="accent5">
                  <a:lumMod val="75000"/>
                </a:schemeClr>
              </a:solidFill>
            </a:endParaRPr>
          </a:p>
          <a:p>
            <a:pPr marL="914400" lvl="2" indent="0" algn="l" rtl="0">
              <a:lnSpc>
                <a:spcPct val="90000"/>
              </a:lnSpc>
              <a:spcBef>
                <a:spcPts val="0"/>
              </a:spcBef>
              <a:spcAft>
                <a:spcPts val="0"/>
              </a:spcAft>
              <a:buClr>
                <a:schemeClr val="lt1"/>
              </a:buClr>
              <a:buSzPts val="1800"/>
              <a:buNone/>
            </a:pPr>
            <a:endParaRPr lang="en-US" sz="2400" dirty="0">
              <a:solidFill>
                <a:schemeClr val="accent5">
                  <a:lumMod val="75000"/>
                </a:schemeClr>
              </a:solidFill>
            </a:endParaRPr>
          </a:p>
          <a:p>
            <a:pPr marL="914400" lvl="2" indent="0" algn="l" rtl="0">
              <a:lnSpc>
                <a:spcPct val="90000"/>
              </a:lnSpc>
              <a:spcBef>
                <a:spcPts val="0"/>
              </a:spcBef>
              <a:spcAft>
                <a:spcPts val="0"/>
              </a:spcAft>
              <a:buClr>
                <a:schemeClr val="lt1"/>
              </a:buClr>
              <a:buSzPts val="1800"/>
              <a:buNone/>
            </a:pPr>
            <a:r>
              <a:rPr lang="en-US" sz="2400" dirty="0">
                <a:solidFill>
                  <a:schemeClr val="accent5">
                    <a:lumMod val="75000"/>
                  </a:schemeClr>
                </a:solidFill>
              </a:rPr>
              <a:t>While the 10 coding standards listed in this document are a great start, they should not be the only ones to adhere to. They do create a base in the early stages of development, but other coding standards should also be included where applicable</a:t>
            </a:r>
            <a:r>
              <a:rPr lang="en-US" sz="2400" dirty="0"/>
              <a:t>. </a:t>
            </a:r>
          </a:p>
          <a:p>
            <a:pPr marL="914400" lvl="2" indent="0" algn="l" rtl="0">
              <a:lnSpc>
                <a:spcPct val="90000"/>
              </a:lnSpc>
              <a:spcBef>
                <a:spcPts val="0"/>
              </a:spcBef>
              <a:spcAft>
                <a:spcPts val="0"/>
              </a:spcAft>
              <a:buClr>
                <a:schemeClr val="lt1"/>
              </a:buClr>
              <a:buSzPts val="1800"/>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Recording Apr 16, 2021 at 7:22:32 PM" descr="Audio Recording Apr 16, 2021 at 7:22:32 PM">
            <a:hlinkClick r:id="" action="ppaction://media"/>
            <a:extLst>
              <a:ext uri="{FF2B5EF4-FFF2-40B4-BE49-F238E27FC236}">
                <a16:creationId xmlns:a16="http://schemas.microsoft.com/office/drawing/2014/main" id="{0C7E1EAB-0139-704F-869D-0CCD6A52ED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748454" y="906781"/>
            <a:ext cx="812800" cy="812800"/>
          </a:xfrm>
          <a:prstGeom prst="rect">
            <a:avLst/>
          </a:prstGeom>
        </p:spPr>
      </p:pic>
    </p:spTree>
    <p:custDataLst>
      <p:tags r:id="rId1"/>
    </p:custDataLst>
  </p:cSld>
  <p:clrMapOvr>
    <a:masterClrMapping/>
  </p:clrMapOvr>
  <p:transition spd="med" advTm="2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Ensure that all developers are knowledgeable with how to secure code. </a:t>
            </a: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Train developers on safe coding standards at the early stages of development.</a:t>
            </a: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Set clear guidelines of the software’s design and language – to avoid complications</a:t>
            </a: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Secure coding practices and checklist should be readily available at the onset of development.</a:t>
            </a:r>
          </a:p>
          <a:p>
            <a:pPr marL="0" lvl="0" indent="0" algn="l" rtl="0">
              <a:lnSpc>
                <a:spcPct val="90000"/>
              </a:lnSpc>
              <a:spcBef>
                <a:spcPts val="0"/>
              </a:spcBef>
              <a:spcAft>
                <a:spcPts val="0"/>
              </a:spcAft>
              <a:buClr>
                <a:schemeClr val="lt1"/>
              </a:buClr>
              <a:buSzPts val="2200"/>
              <a:buNone/>
            </a:pPr>
            <a:endParaRPr lang="en-US" sz="2000" dirty="0">
              <a:solidFill>
                <a:schemeClr val="accent5">
                  <a:lumMod val="75000"/>
                </a:schemeClr>
              </a:solidFill>
            </a:endParaRP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Provide OWASP Application Security Verification Standard (ASVS) – which will educate developers on how to best develop code, and maintain the software’s security</a:t>
            </a: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CWE - Common Weakness Enumeration is a system that provides a listing of hardware and software security vulnerabilities, and libraries of code and applications.</a:t>
            </a: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CERT – is a standard that supports programming languages such as C, C++, and Java. This also provides a list of security vulnerabilities and possible consequences involved.</a:t>
            </a:r>
          </a:p>
          <a:p>
            <a:pPr marL="228600" lvl="0" indent="-228600" algn="l" rtl="0">
              <a:lnSpc>
                <a:spcPct val="90000"/>
              </a:lnSpc>
              <a:spcBef>
                <a:spcPts val="0"/>
              </a:spcBef>
              <a:spcAft>
                <a:spcPts val="0"/>
              </a:spcAft>
              <a:buClr>
                <a:schemeClr val="lt1"/>
              </a:buClr>
              <a:buSzPts val="2200"/>
              <a:buChar char="•"/>
            </a:pPr>
            <a:r>
              <a:rPr lang="en-US" sz="2000" dirty="0">
                <a:solidFill>
                  <a:schemeClr val="accent5">
                    <a:lumMod val="75000"/>
                  </a:schemeClr>
                </a:solidFill>
              </a:rPr>
              <a:t>NVD – the National Vulnerability Database that links common vulnerabilities and exposures, which is used to check for vulnerabilities.</a:t>
            </a:r>
          </a:p>
          <a:p>
            <a:pPr marL="0" lvl="0" indent="0" algn="l" rtl="0">
              <a:lnSpc>
                <a:spcPct val="90000"/>
              </a:lnSpc>
              <a:spcBef>
                <a:spcPts val="0"/>
              </a:spcBef>
              <a:spcAft>
                <a:spcPts val="0"/>
              </a:spcAft>
              <a:buClr>
                <a:schemeClr val="lt1"/>
              </a:buClr>
              <a:buSzPts val="2200"/>
              <a:buNone/>
            </a:pPr>
            <a:endParaRPr lang="en-US" sz="1800" dirty="0"/>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6, 2021 at 7:27:11 PM" descr="Audio Recording Apr 16, 2021 at 7:27:11 PM">
            <a:hlinkClick r:id="" action="ppaction://media"/>
            <a:extLst>
              <a:ext uri="{FF2B5EF4-FFF2-40B4-BE49-F238E27FC236}">
                <a16:creationId xmlns:a16="http://schemas.microsoft.com/office/drawing/2014/main" id="{3F22C979-6947-9A4E-80CB-433CCB10C7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772979" y="393307"/>
            <a:ext cx="812800" cy="8128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1550">
        <p15:prstTrans prst="curtains"/>
      </p:transition>
    </mc:Choice>
    <mc:Fallback>
      <p:transition spd="slow" advTm="15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200"/>
              <a:buNone/>
            </a:pPr>
            <a:r>
              <a:rPr lang="en-US" dirty="0"/>
              <a:t>DevSecOps pipeline - a COMPLETE OVERVIEW: 2020. (2020, November 02). Retrieved April 13, 2021, from </a:t>
            </a:r>
            <a:r>
              <a:rPr lang="en-US" dirty="0">
                <a:hlinkClick r:id="rId4"/>
              </a:rPr>
              <a:t>https://www.xenonstack.com/insights/devsecops-pipeline/</a:t>
            </a:r>
            <a:r>
              <a:rPr lang="en-US" dirty="0"/>
              <a:t> </a:t>
            </a:r>
          </a:p>
          <a:p>
            <a:pPr marL="0" indent="0">
              <a:spcBef>
                <a:spcPts val="0"/>
              </a:spcBef>
              <a:buSzPts val="2200"/>
              <a:buNone/>
            </a:pPr>
            <a:endParaRPr lang="en-US" dirty="0"/>
          </a:p>
          <a:p>
            <a:pPr marL="0" indent="0">
              <a:spcBef>
                <a:spcPts val="0"/>
              </a:spcBef>
              <a:buSzPts val="2200"/>
              <a:buNone/>
            </a:pPr>
            <a:endParaRPr lang="en-US" dirty="0"/>
          </a:p>
          <a:p>
            <a:pPr marL="0" indent="0">
              <a:spcBef>
                <a:spcPts val="0"/>
              </a:spcBef>
              <a:buSzPts val="2200"/>
              <a:buNone/>
            </a:pPr>
            <a:endParaRPr lang="en-US" dirty="0"/>
          </a:p>
          <a:p>
            <a:pPr marL="0" indent="0">
              <a:spcBef>
                <a:spcPts val="0"/>
              </a:spcBef>
              <a:buSzPts val="2200"/>
              <a:buNone/>
            </a:pPr>
            <a:r>
              <a:rPr lang="en-US" dirty="0"/>
              <a:t>Dhillon, G., Ph.D. (2015). WHAT TO DO BEFORE AND AFTER A CYBERSECURITY BREACH? Retrieved April 06, 2021, from </a:t>
            </a:r>
            <a:r>
              <a:rPr lang="en-US" dirty="0">
                <a:hlinkClick r:id="rId5"/>
              </a:rPr>
              <a:t>https://www.american.edu/kogod/research/cybergov/upload/what-to-do.pdf</a:t>
            </a:r>
            <a:r>
              <a:rPr lang="en-US" dirty="0"/>
              <a:t>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471530" y="229643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Recording Apr 16, 2021 at 6:31:50 PM" descr="Audio Recording Apr 16, 2021 at 6:31:50 PM">
            <a:hlinkClick r:id="" action="ppaction://media"/>
            <a:extLst>
              <a:ext uri="{FF2B5EF4-FFF2-40B4-BE49-F238E27FC236}">
                <a16:creationId xmlns:a16="http://schemas.microsoft.com/office/drawing/2014/main" id="{AA1A0B38-AC03-F540-972E-97A6F830DD2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38773" y="362169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400">
        <p:fade/>
      </p:transition>
    </mc:Choice>
    <mc:Fallback>
      <p:transition spd="med" advClick="0" advTm="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65652" y="130526"/>
            <a:ext cx="1421221" cy="5730180"/>
          </a:xfrm>
          <a:prstGeom prst="rect">
            <a:avLst/>
          </a:prstGeom>
          <a:noFill/>
          <a:ln>
            <a:noFill/>
          </a:ln>
        </p:spPr>
        <p:txBody>
          <a:bodyPr spcFirstLastPara="1" vert="wordArtVert"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p:cNvGraphicFramePr/>
          <p:nvPr>
            <p:extLst>
              <p:ext uri="{D42A27DB-BD31-4B8C-83A1-F6EECF244321}">
                <p14:modId xmlns:p14="http://schemas.microsoft.com/office/powerpoint/2010/main" val="4206401118"/>
              </p:ext>
            </p:extLst>
          </p:nvPr>
        </p:nvGraphicFramePr>
        <p:xfrm>
          <a:off x="2301196" y="705745"/>
          <a:ext cx="7929482" cy="5678097"/>
        </p:xfrm>
        <a:graphic>
          <a:graphicData uri="http://schemas.openxmlformats.org/drawingml/2006/table">
            <a:tbl>
              <a:tblPr>
                <a:noFill/>
                <a:tableStyleId>{802198C4-3087-4945-87E3-76CBB3509B7E}</a:tableStyleId>
              </a:tblPr>
              <a:tblGrid>
                <a:gridCol w="4043802">
                  <a:extLst>
                    <a:ext uri="{9D8B030D-6E8A-4147-A177-3AD203B41FA5}">
                      <a16:colId xmlns:a16="http://schemas.microsoft.com/office/drawing/2014/main" val="20000"/>
                    </a:ext>
                  </a:extLst>
                </a:gridCol>
                <a:gridCol w="3885680">
                  <a:extLst>
                    <a:ext uri="{9D8B030D-6E8A-4147-A177-3AD203B41FA5}">
                      <a16:colId xmlns:a16="http://schemas.microsoft.com/office/drawing/2014/main" val="20001"/>
                    </a:ext>
                  </a:extLst>
                </a:gridCol>
              </a:tblGrid>
              <a:tr h="3239727">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Data Value: </a:t>
                      </a:r>
                      <a:r>
                        <a:rPr lang="en-US" sz="1400" u="none" strike="noStrike" cap="none" dirty="0"/>
                        <a:t>[INT-220-CPP] Ensure that unsigned integer operations do not wrap</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String Correctness: </a:t>
                      </a:r>
                      <a:r>
                        <a:rPr lang="en-US" sz="1400" u="none" strike="noStrike" cap="none" dirty="0"/>
                        <a:t>[STR-007-CPP] Do not attempt to modify string literals</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SQL Injection: </a:t>
                      </a:r>
                      <a:r>
                        <a:rPr lang="en-US" sz="1400" u="none" strike="noStrike" cap="none" dirty="0"/>
                        <a:t>[FIO-000-CPP] Exclude user input from format strings</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Memory Protection: </a:t>
                      </a:r>
                      <a:r>
                        <a:rPr lang="en-US" sz="1400" u="none" strike="noStrike" cap="none" dirty="0"/>
                        <a:t>[MEM-759-CPP] Allocate sufficient memory for an object.</a:t>
                      </a:r>
                    </a:p>
                    <a:p>
                      <a:pPr marL="0" marR="0" lvl="0" indent="0" algn="l" rtl="0">
                        <a:lnSpc>
                          <a:spcPct val="100000"/>
                        </a:lnSpc>
                        <a:spcBef>
                          <a:spcPts val="0"/>
                        </a:spcBef>
                        <a:spcAft>
                          <a:spcPts val="0"/>
                        </a:spcAft>
                        <a:buClr>
                          <a:srgbClr val="000000"/>
                        </a:buClr>
                        <a:buSzPts val="3600"/>
                        <a:buFont typeface="Arial"/>
                        <a:buNone/>
                      </a:pPr>
                      <a:r>
                        <a:rPr lang="en-US" sz="1400" u="none" strike="noStrike" cap="none" dirty="0"/>
                        <a:t>[CTR-333-CPP] Guarantee that library functions do not overflow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SQL Injection: </a:t>
                      </a:r>
                      <a:r>
                        <a:rPr lang="en-US" sz="1400" u="none" strike="noStrike" cap="none" dirty="0"/>
                        <a:t>[FIO-000-CPP] Exclude user input from format strings</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Declarations &amp; initialization: </a:t>
                      </a:r>
                      <a:r>
                        <a:rPr lang="en-US" sz="1400" u="none" strike="noStrike" cap="none" dirty="0"/>
                        <a:t>[DCL-777-CPP] Do not modify the standard namespaces</a:t>
                      </a:r>
                    </a:p>
                    <a:p>
                      <a:pPr marL="0" marR="0" lvl="0" indent="0" algn="l" rtl="0">
                        <a:lnSpc>
                          <a:spcPct val="100000"/>
                        </a:lnSpc>
                        <a:spcBef>
                          <a:spcPts val="0"/>
                        </a:spcBef>
                        <a:spcAft>
                          <a:spcPts val="0"/>
                        </a:spcAft>
                        <a:buClr>
                          <a:srgbClr val="000000"/>
                        </a:buClr>
                        <a:buSzPts val="3600"/>
                        <a:buFont typeface="Arial"/>
                        <a:buNone/>
                      </a:pPr>
                      <a:r>
                        <a:rPr lang="en-US" sz="1400" u="none" strike="noStrike" cap="none" dirty="0"/>
                        <a:t>Containers: [CTR-333-CPP] Guarantee that library functions do not overflow</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u="none" strike="noStrike" cap="none" dirty="0"/>
                        <a:t>Data Value</a:t>
                      </a:r>
                      <a:r>
                        <a:rPr lang="en-US" sz="1400" u="none" strike="noStrike" cap="none" dirty="0"/>
                        <a:t>: [INT-220-CPP] Ensure that unsigned integer operations do not wrap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56512">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String Correctness: </a:t>
                      </a:r>
                      <a:r>
                        <a:rPr lang="en-US" sz="1400" u="none" strike="noStrike" cap="none" dirty="0"/>
                        <a:t>[STR-007-CPP] Do not attempt to modify string literals</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Assertions</a:t>
                      </a:r>
                      <a:r>
                        <a:rPr lang="en-US" sz="1400" u="none" strike="noStrike" cap="none" dirty="0"/>
                        <a:t>: [DCL-44-CPP] Use a static assertion to test the value of a constant expression.</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Exceptions: </a:t>
                      </a:r>
                      <a:r>
                        <a:rPr lang="en-US" sz="1400" u="none" strike="noStrike" cap="none" dirty="0"/>
                        <a:t>[ERR-556-CPP] Handle all exceptions.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Data Type: </a:t>
                      </a:r>
                      <a:r>
                        <a:rPr lang="en-US" sz="1400" u="none" strike="noStrike" cap="none" dirty="0"/>
                        <a:t>[INT-113-CPP] Do not cast an out-of-range enumeration value</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Assertions: </a:t>
                      </a:r>
                      <a:r>
                        <a:rPr lang="en-US" sz="1400" u="none" strike="noStrike" cap="none" dirty="0"/>
                        <a:t>[DCL-44-CPP] Use a static assertion to test the value of a constant expression.</a:t>
                      </a:r>
                    </a:p>
                    <a:p>
                      <a:pPr marL="0" marR="0" lvl="0" indent="0" algn="l" rtl="0">
                        <a:lnSpc>
                          <a:spcPct val="100000"/>
                        </a:lnSpc>
                        <a:spcBef>
                          <a:spcPts val="0"/>
                        </a:spcBef>
                        <a:spcAft>
                          <a:spcPts val="0"/>
                        </a:spcAft>
                        <a:buClr>
                          <a:srgbClr val="000000"/>
                        </a:buClr>
                        <a:buSzPts val="3600"/>
                        <a:buFont typeface="Arial"/>
                        <a:buNone/>
                      </a:pPr>
                      <a:r>
                        <a:rPr lang="en-US" sz="1400" b="1" u="none" strike="noStrike" cap="none" dirty="0"/>
                        <a:t>Declarations &amp; initializations: </a:t>
                      </a:r>
                      <a:r>
                        <a:rPr lang="en-US" sz="1400" u="none" strike="noStrike" cap="none" dirty="0"/>
                        <a:t>[DCL-777-CPP] Do not modify the standard namespaces</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6, 2021 at 6:32:58 PM" descr="Audio Recording Apr 16, 2021 at 6:32:58 PM">
            <a:hlinkClick r:id="" action="ppaction://media"/>
            <a:extLst>
              <a:ext uri="{FF2B5EF4-FFF2-40B4-BE49-F238E27FC236}">
                <a16:creationId xmlns:a16="http://schemas.microsoft.com/office/drawing/2014/main" id="{2ABEFEA6-D65E-0E4F-A242-E8C7661ACCE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38601" y="2387768"/>
            <a:ext cx="812800" cy="812800"/>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50">
        <p159:morph option="byObject"/>
      </p:transition>
    </mc:Choice>
    <mc:Fallback>
      <p:transition spd="slow" advTm="4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Validate Input</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Heed Compiler Warnings</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Architect and Design for Security Purposes</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Keep it Simple</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Default Deny</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Adhere to the Principle of Least Privilege</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Sanitize Data Sent to Other Systems</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Practice Defense in Depth</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Use Effective Quality Assurance Techniques</a:t>
            </a:r>
          </a:p>
          <a:p>
            <a:pPr lvl="0" indent="-457200" algn="l" rtl="0">
              <a:lnSpc>
                <a:spcPct val="90000"/>
              </a:lnSpc>
              <a:spcBef>
                <a:spcPts val="0"/>
              </a:spcBef>
              <a:spcAft>
                <a:spcPts val="0"/>
              </a:spcAft>
              <a:buClr>
                <a:schemeClr val="lt1"/>
              </a:buClr>
              <a:buSzPts val="2200"/>
              <a:buAutoNum type="arabicPeriod"/>
            </a:pPr>
            <a:r>
              <a:rPr lang="en-US" dirty="0">
                <a:solidFill>
                  <a:srgbClr val="7030A0"/>
                </a:solidFill>
                <a:highlight>
                  <a:srgbClr val="FFFF00"/>
                </a:highlight>
              </a:rPr>
              <a:t>Adopt a Secure Coding Standard </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Recording Apr 16, 2021 at 6:36:42 PM" descr="Audio Recording Apr 16, 2021 at 6:36:42 PM">
            <a:hlinkClick r:id="" action="ppaction://media"/>
            <a:extLst>
              <a:ext uri="{FF2B5EF4-FFF2-40B4-BE49-F238E27FC236}">
                <a16:creationId xmlns:a16="http://schemas.microsoft.com/office/drawing/2014/main" id="{3E93E28D-400C-7F44-99FB-E7B5C19FF60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890000" y="2057401"/>
            <a:ext cx="812800" cy="812800"/>
          </a:xfrm>
          <a:prstGeom prst="rect">
            <a:avLst/>
          </a:prstGeom>
        </p:spPr>
      </p:pic>
    </p:spTree>
    <p:custDataLst>
      <p:tags r:id="rId1"/>
    </p:custDataLst>
  </p:cSld>
  <p:clrMapOvr>
    <a:masterClrMapping/>
  </p:clrMapOvr>
  <p:transition spd="slow" advClick="0" advTm="130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4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0" lvl="0" indent="0" algn="ctr" rtl="0">
              <a:lnSpc>
                <a:spcPct val="90000"/>
              </a:lnSpc>
              <a:spcBef>
                <a:spcPts val="0"/>
              </a:spcBef>
              <a:spcAft>
                <a:spcPts val="0"/>
              </a:spcAft>
              <a:buClr>
                <a:schemeClr val="lt1"/>
              </a:buClr>
              <a:buSzPts val="2000"/>
              <a:buNone/>
            </a:pPr>
            <a:r>
              <a:rPr lang="en-US" b="1" dirty="0">
                <a:solidFill>
                  <a:srgbClr val="7030A0"/>
                </a:solidFill>
                <a:highlight>
                  <a:srgbClr val="00FFFF"/>
                </a:highlight>
              </a:rPr>
              <a:t>      Coding Standard      |         Label       |        Name of Standard.     </a:t>
            </a:r>
          </a:p>
          <a:p>
            <a:pPr marL="0" lvl="0" indent="0" algn="l" rtl="0">
              <a:lnSpc>
                <a:spcPct val="90000"/>
              </a:lnSpc>
              <a:spcBef>
                <a:spcPts val="0"/>
              </a:spcBef>
              <a:spcAft>
                <a:spcPts val="0"/>
              </a:spcAft>
              <a:buClr>
                <a:schemeClr val="lt1"/>
              </a:buClr>
              <a:buSzPts val="2000"/>
              <a:buNone/>
            </a:pPr>
            <a:endParaRPr lang="en-US" dirty="0"/>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1. </a:t>
            </a:r>
            <a:r>
              <a:rPr lang="en-US" b="1" dirty="0">
                <a:solidFill>
                  <a:schemeClr val="accent6">
                    <a:lumMod val="60000"/>
                    <a:lumOff val="40000"/>
                  </a:schemeClr>
                </a:solidFill>
              </a:rPr>
              <a:t>Data Type </a:t>
            </a:r>
            <a:r>
              <a:rPr lang="en-US" dirty="0">
                <a:solidFill>
                  <a:schemeClr val="accent6">
                    <a:lumMod val="60000"/>
                    <a:lumOff val="40000"/>
                  </a:schemeClr>
                </a:solidFill>
              </a:rPr>
              <a:t>| INT-113-CPP | Do not cast an out-of-range enumeration value</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2. </a:t>
            </a:r>
            <a:r>
              <a:rPr lang="en-US" b="1" dirty="0">
                <a:solidFill>
                  <a:schemeClr val="accent6">
                    <a:lumMod val="60000"/>
                    <a:lumOff val="40000"/>
                  </a:schemeClr>
                </a:solidFill>
              </a:rPr>
              <a:t>Data Value </a:t>
            </a:r>
            <a:r>
              <a:rPr lang="en-US" dirty="0">
                <a:solidFill>
                  <a:schemeClr val="accent6">
                    <a:lumMod val="60000"/>
                    <a:lumOff val="40000"/>
                  </a:schemeClr>
                </a:solidFill>
              </a:rPr>
              <a:t>| INT-220-CPP | Ensure that unsigned integer operations do not wrap</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3. </a:t>
            </a:r>
            <a:r>
              <a:rPr lang="en-US" b="1" dirty="0">
                <a:solidFill>
                  <a:schemeClr val="accent6">
                    <a:lumMod val="60000"/>
                    <a:lumOff val="40000"/>
                  </a:schemeClr>
                </a:solidFill>
              </a:rPr>
              <a:t>String Correctness </a:t>
            </a:r>
            <a:r>
              <a:rPr lang="en-US" dirty="0">
                <a:solidFill>
                  <a:schemeClr val="accent6">
                    <a:lumMod val="60000"/>
                    <a:lumOff val="40000"/>
                  </a:schemeClr>
                </a:solidFill>
              </a:rPr>
              <a:t>| STR-007-CPP | Do not attempt to modify string literals</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4. </a:t>
            </a:r>
            <a:r>
              <a:rPr lang="en-US" b="1" dirty="0">
                <a:solidFill>
                  <a:schemeClr val="accent6">
                    <a:lumMod val="60000"/>
                    <a:lumOff val="40000"/>
                  </a:schemeClr>
                </a:solidFill>
              </a:rPr>
              <a:t>SQL Injection</a:t>
            </a:r>
            <a:r>
              <a:rPr lang="en-US" dirty="0">
                <a:solidFill>
                  <a:schemeClr val="accent6">
                    <a:lumMod val="60000"/>
                    <a:lumOff val="40000"/>
                  </a:schemeClr>
                </a:solidFill>
              </a:rPr>
              <a:t>| FIO-000-CPP | Exclude user input from format strings</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5. </a:t>
            </a:r>
            <a:r>
              <a:rPr lang="en-US" b="1" dirty="0">
                <a:solidFill>
                  <a:schemeClr val="accent6">
                    <a:lumMod val="60000"/>
                    <a:lumOff val="40000"/>
                  </a:schemeClr>
                </a:solidFill>
              </a:rPr>
              <a:t>Memory Protection </a:t>
            </a:r>
            <a:r>
              <a:rPr lang="en-US" dirty="0">
                <a:solidFill>
                  <a:schemeClr val="accent6">
                    <a:lumMod val="60000"/>
                    <a:lumOff val="40000"/>
                  </a:schemeClr>
                </a:solidFill>
              </a:rPr>
              <a:t>| MEM-759-CPP | Allocate sufficient memory for an object</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6. </a:t>
            </a:r>
            <a:r>
              <a:rPr lang="en-US" b="1" dirty="0">
                <a:solidFill>
                  <a:schemeClr val="accent6">
                    <a:lumMod val="60000"/>
                    <a:lumOff val="40000"/>
                  </a:schemeClr>
                </a:solidFill>
              </a:rPr>
              <a:t>Assertions</a:t>
            </a:r>
            <a:r>
              <a:rPr lang="en-US" dirty="0">
                <a:solidFill>
                  <a:schemeClr val="accent6">
                    <a:lumMod val="60000"/>
                    <a:lumOff val="40000"/>
                  </a:schemeClr>
                </a:solidFill>
              </a:rPr>
              <a:t> | DCL-44-CPP | Use a static assertion to test the value of a constant expression</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7. </a:t>
            </a:r>
            <a:r>
              <a:rPr lang="en-US" b="1" dirty="0">
                <a:solidFill>
                  <a:schemeClr val="accent6">
                    <a:lumMod val="60000"/>
                    <a:lumOff val="40000"/>
                  </a:schemeClr>
                </a:solidFill>
              </a:rPr>
              <a:t>Exceptions </a:t>
            </a:r>
            <a:r>
              <a:rPr lang="en-US" dirty="0">
                <a:solidFill>
                  <a:schemeClr val="accent6">
                    <a:lumMod val="60000"/>
                    <a:lumOff val="40000"/>
                  </a:schemeClr>
                </a:solidFill>
              </a:rPr>
              <a:t>| ERR-556-CPP | Handle all exceptions</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8. </a:t>
            </a:r>
            <a:r>
              <a:rPr lang="en-US" b="1" dirty="0">
                <a:solidFill>
                  <a:schemeClr val="accent6">
                    <a:lumMod val="60000"/>
                    <a:lumOff val="40000"/>
                  </a:schemeClr>
                </a:solidFill>
              </a:rPr>
              <a:t>Declaration &amp; Initialization </a:t>
            </a:r>
            <a:r>
              <a:rPr lang="en-US" dirty="0">
                <a:solidFill>
                  <a:schemeClr val="accent6">
                    <a:lumMod val="60000"/>
                    <a:lumOff val="40000"/>
                  </a:schemeClr>
                </a:solidFill>
              </a:rPr>
              <a:t>| DCL-777-CPP | Do not modify the standard namespaces</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9. </a:t>
            </a:r>
            <a:r>
              <a:rPr lang="en-US" b="1" dirty="0">
                <a:solidFill>
                  <a:schemeClr val="accent6">
                    <a:lumMod val="60000"/>
                    <a:lumOff val="40000"/>
                  </a:schemeClr>
                </a:solidFill>
              </a:rPr>
              <a:t>Containers</a:t>
            </a:r>
            <a:r>
              <a:rPr lang="en-US" dirty="0">
                <a:solidFill>
                  <a:schemeClr val="accent6">
                    <a:lumMod val="60000"/>
                    <a:lumOff val="40000"/>
                  </a:schemeClr>
                </a:solidFill>
              </a:rPr>
              <a:t> | CTR-333-CPP | Guarantee that library functions do not overflow</a:t>
            </a:r>
          </a:p>
          <a:p>
            <a:pPr marL="0" lvl="0" indent="0" rtl="0">
              <a:lnSpc>
                <a:spcPct val="90000"/>
              </a:lnSpc>
              <a:spcBef>
                <a:spcPts val="0"/>
              </a:spcBef>
              <a:spcAft>
                <a:spcPts val="0"/>
              </a:spcAft>
              <a:buClr>
                <a:schemeClr val="lt1"/>
              </a:buClr>
              <a:buSzPts val="2000"/>
              <a:buNone/>
            </a:pPr>
            <a:r>
              <a:rPr lang="en-US" dirty="0">
                <a:solidFill>
                  <a:schemeClr val="accent6">
                    <a:lumMod val="60000"/>
                    <a:lumOff val="40000"/>
                  </a:schemeClr>
                </a:solidFill>
              </a:rPr>
              <a:t>10. </a:t>
            </a:r>
            <a:r>
              <a:rPr lang="en-US" b="1" dirty="0">
                <a:solidFill>
                  <a:schemeClr val="accent6">
                    <a:lumMod val="60000"/>
                    <a:lumOff val="40000"/>
                  </a:schemeClr>
                </a:solidFill>
              </a:rPr>
              <a:t>String</a:t>
            </a:r>
            <a:r>
              <a:rPr lang="en-US" dirty="0">
                <a:solidFill>
                  <a:schemeClr val="accent6">
                    <a:lumMod val="60000"/>
                    <a:lumOff val="40000"/>
                  </a:schemeClr>
                </a:solidFill>
              </a:rPr>
              <a:t> | STR-888-CPP | Do not attempt to create a std::string from a null pointer</a:t>
            </a:r>
            <a:endParaRPr dirty="0">
              <a:solidFill>
                <a:schemeClr val="accent6">
                  <a:lumMod val="60000"/>
                  <a:lumOff val="40000"/>
                </a:schemeClr>
              </a:solidFill>
            </a:endParaRPr>
          </a:p>
        </p:txBody>
      </p:sp>
      <p:pic>
        <p:nvPicPr>
          <p:cNvPr id="176" name="Google Shape;176;p6" descr="Green Pace logo"/>
          <p:cNvPicPr preferRelativeResize="0"/>
          <p:nvPr/>
        </p:nvPicPr>
        <p:blipFill>
          <a:blip r:embed="rId6">
            <a:alphaModFix/>
          </a:blip>
          <a:stretch>
            <a:fillRect/>
          </a:stretch>
        </p:blipFill>
        <p:spPr>
          <a:xfrm>
            <a:off x="11305399" y="5519014"/>
            <a:ext cx="886601" cy="1149225"/>
          </a:xfrm>
          <a:prstGeom prst="rect">
            <a:avLst/>
          </a:prstGeom>
          <a:noFill/>
          <a:ln>
            <a:noFill/>
          </a:ln>
        </p:spPr>
      </p:pic>
      <p:pic>
        <p:nvPicPr>
          <p:cNvPr id="2" name="Audio Recording Apr 16, 2021 at 6:39:43 PM" descr="Audio Recording Apr 16, 2021 at 6:39:43 PM">
            <a:hlinkClick r:id="" action="ppaction://media"/>
            <a:extLst>
              <a:ext uri="{FF2B5EF4-FFF2-40B4-BE49-F238E27FC236}">
                <a16:creationId xmlns:a16="http://schemas.microsoft.com/office/drawing/2014/main" id="{E2E473D4-FB6A-AA42-86AE-3C73E22AD89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811517" y="639315"/>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1220">
        <p:split orient="vert"/>
      </p:transition>
    </mc:Choice>
    <mc:Fallback>
      <p:transition spd="slow" advClick="0" advTm="122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endParaRPr sz="1600" dirty="0"/>
          </a:p>
          <a:p>
            <a:pPr marL="228600" lvl="0" indent="-88900">
              <a:buSzPts val="2200"/>
              <a:buNone/>
            </a:pPr>
            <a:r>
              <a:rPr lang="en-US" b="1" dirty="0">
                <a:solidFill>
                  <a:srgbClr val="7030A0"/>
                </a:solidFill>
              </a:rPr>
              <a:t>Encryption at rest: </a:t>
            </a:r>
            <a:r>
              <a:rPr lang="en-US" sz="1800" dirty="0"/>
              <a:t>This is designed to prevent an attacker from accessing unencrypted data by ensuring the data is is encrypted when on disk. If an attacker gains access to a hard drive with encrypted data, but not the required keys, they can work to bypass the encryption to read the data. Due to this encryption at rest is of the highest recommendation and a high priority requirement. </a:t>
            </a:r>
          </a:p>
          <a:p>
            <a:pPr marL="228600" lvl="0" indent="-88900">
              <a:buSzPts val="2200"/>
              <a:buNone/>
            </a:pPr>
            <a:endParaRPr lang="en-US" sz="1800" dirty="0"/>
          </a:p>
          <a:p>
            <a:pPr marL="228600" lvl="0" indent="-88900">
              <a:buSzPts val="2200"/>
              <a:buNone/>
            </a:pPr>
            <a:r>
              <a:rPr lang="en-US" b="1" dirty="0">
                <a:solidFill>
                  <a:srgbClr val="7030A0"/>
                </a:solidFill>
              </a:rPr>
              <a:t>Encryption at flight: </a:t>
            </a:r>
            <a:r>
              <a:rPr lang="en-US" sz="1800" dirty="0"/>
              <a:t>This is where and how encrypted data is transferred from one point to another. The encrypted data is sent over a secure protocol using a data-encryption key. </a:t>
            </a:r>
          </a:p>
          <a:p>
            <a:pPr marL="228600" lvl="0" indent="-88900">
              <a:buSzPts val="2200"/>
              <a:buNone/>
            </a:pPr>
            <a:endParaRPr lang="en-US" sz="1800" dirty="0"/>
          </a:p>
          <a:p>
            <a:pPr marL="228600" lvl="0" indent="-88900">
              <a:buSzPts val="2200"/>
              <a:buNone/>
            </a:pPr>
            <a:r>
              <a:rPr lang="en-US" b="1" dirty="0">
                <a:solidFill>
                  <a:srgbClr val="7030A0"/>
                </a:solidFill>
              </a:rPr>
              <a:t>Encryption in use: </a:t>
            </a:r>
            <a:r>
              <a:rPr lang="en-US" sz="1900" dirty="0"/>
              <a:t>This is data that is being read, accessed, or processed by being transported between systems. To secure this data, this is where access is restricted by user roles, limiting system access, but also ensuring data is encrypted during its use/transfer. </a:t>
            </a:r>
            <a:endParaRPr lang="en-US" sz="1900" b="1" dirty="0">
              <a:solidFill>
                <a:srgbClr val="7030A0"/>
              </a:solidFill>
            </a:endParaRPr>
          </a:p>
          <a:p>
            <a:pPr marL="228600" lvl="0" indent="-88900">
              <a:buSzPts val="2200"/>
              <a:buNone/>
            </a:pPr>
            <a:endParaRPr lang="en-US" sz="1800" dirty="0"/>
          </a:p>
          <a:p>
            <a:pPr marL="228600" lvl="0" indent="-88900">
              <a:buSzPts val="2200"/>
              <a:buNone/>
            </a:pPr>
            <a:endParaRPr lang="en-US" sz="1800" b="1" dirty="0">
              <a:solidFill>
                <a:srgbClr val="7030A0"/>
              </a:solidFill>
            </a:endParaRPr>
          </a:p>
          <a:p>
            <a:pPr marL="228600" lvl="0" indent="-88900">
              <a:buSzPts val="2200"/>
              <a:buNone/>
            </a:pPr>
            <a:endParaRPr lang="en-US" sz="1800" b="1" dirty="0">
              <a:solidFill>
                <a:srgbClr val="7030A0"/>
              </a:solidFill>
            </a:endParaRPr>
          </a:p>
          <a:p>
            <a:pPr marL="228600" lvl="0" indent="-88900">
              <a:buSzPts val="2200"/>
              <a:buNone/>
            </a:pPr>
            <a:endParaRPr sz="1800" b="1" dirty="0">
              <a:solidFill>
                <a:srgbClr val="7030A0"/>
              </a:solidFill>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Recording Apr 16, 2021 at 6:43:01 PM" descr="Audio Recording Apr 16, 2021 at 6:43:01 PM">
            <a:hlinkClick r:id="" action="ppaction://media"/>
            <a:extLst>
              <a:ext uri="{FF2B5EF4-FFF2-40B4-BE49-F238E27FC236}">
                <a16:creationId xmlns:a16="http://schemas.microsoft.com/office/drawing/2014/main" id="{544EAAEA-06D7-5A48-9AA1-A589A1BE1D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300013" y="598087"/>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advClick="0" advTm="1100">
        <p14:reveal/>
      </p:transition>
    </mc:Choice>
    <mc:Fallback>
      <p:transition spd="slow" advClick="0" advTm="11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0" lvl="0" indent="0">
              <a:spcBef>
                <a:spcPts val="0"/>
              </a:spcBef>
              <a:buSzPts val="2400"/>
              <a:buNone/>
            </a:pPr>
            <a:r>
              <a:rPr lang="en-US" b="1" dirty="0">
                <a:solidFill>
                  <a:srgbClr val="7030A0"/>
                </a:solidFill>
              </a:rPr>
              <a:t>Authentication: </a:t>
            </a:r>
            <a:r>
              <a:rPr lang="en-US" sz="1800" dirty="0"/>
              <a:t>This is the first step in having a secure identification system. The system should ensure that the person accessing the system is who they say they are. There are 3 categories to this method: What They Know: user logins, and/or security questions. Who They Are: biometric authentication. What They Have: 2-factor authentication to verify identity. </a:t>
            </a:r>
            <a:endParaRPr lang="en-US" sz="1800" b="1" dirty="0">
              <a:solidFill>
                <a:srgbClr val="7030A0"/>
              </a:solidFill>
            </a:endParaRPr>
          </a:p>
          <a:p>
            <a:pPr marL="0" lvl="0" indent="0">
              <a:spcBef>
                <a:spcPts val="0"/>
              </a:spcBef>
              <a:buSzPts val="2400"/>
              <a:buNone/>
            </a:pPr>
            <a:endParaRPr lang="en-US" b="1" dirty="0">
              <a:solidFill>
                <a:srgbClr val="7030A0"/>
              </a:solidFill>
            </a:endParaRPr>
          </a:p>
          <a:p>
            <a:pPr marL="0" lvl="0" indent="0">
              <a:spcBef>
                <a:spcPts val="0"/>
              </a:spcBef>
              <a:buSzPts val="2400"/>
              <a:buNone/>
            </a:pPr>
            <a:endParaRPr lang="en-US" b="1" dirty="0">
              <a:solidFill>
                <a:srgbClr val="7030A0"/>
              </a:solidFill>
            </a:endParaRPr>
          </a:p>
          <a:p>
            <a:pPr marL="0" lvl="0" indent="0">
              <a:spcBef>
                <a:spcPts val="0"/>
              </a:spcBef>
              <a:buSzPts val="2400"/>
              <a:buNone/>
            </a:pPr>
            <a:r>
              <a:rPr lang="en-US" b="1" dirty="0">
                <a:solidFill>
                  <a:srgbClr val="7030A0"/>
                </a:solidFill>
              </a:rPr>
              <a:t>Authorization: </a:t>
            </a:r>
            <a:r>
              <a:rPr lang="en-US" sz="1900" dirty="0"/>
              <a:t>User level of access which includes the type of access control. This can be done by one of three methods: Discretionary Access Control (DAC): file access by users is given permissions by owner/admin. Role-Based Access Control (RBAC): User role determined by organization. Mandatory Access Control (MAC): security level of users is granted based on security of the content being accessed. This also pertains to addition of new users, and any changes to the database itself. </a:t>
            </a:r>
            <a:endParaRPr lang="en-US" sz="1900" b="1" dirty="0">
              <a:solidFill>
                <a:srgbClr val="7030A0"/>
              </a:solidFill>
            </a:endParaRPr>
          </a:p>
          <a:p>
            <a:pPr marL="0" lvl="0" indent="0">
              <a:spcBef>
                <a:spcPts val="0"/>
              </a:spcBef>
              <a:buSzPts val="2400"/>
              <a:buNone/>
            </a:pPr>
            <a:endParaRPr lang="en-US" b="1" dirty="0">
              <a:solidFill>
                <a:srgbClr val="7030A0"/>
              </a:solidFill>
            </a:endParaRPr>
          </a:p>
          <a:p>
            <a:pPr marL="0" lvl="0" indent="0">
              <a:spcBef>
                <a:spcPts val="0"/>
              </a:spcBef>
              <a:buSzPts val="2400"/>
              <a:buNone/>
            </a:pPr>
            <a:endParaRPr lang="en-US" b="1" dirty="0">
              <a:solidFill>
                <a:srgbClr val="7030A0"/>
              </a:solidFill>
            </a:endParaRPr>
          </a:p>
          <a:p>
            <a:pPr marL="0" lvl="0" indent="0">
              <a:spcBef>
                <a:spcPts val="0"/>
              </a:spcBef>
              <a:buSzPts val="2400"/>
              <a:buNone/>
            </a:pPr>
            <a:r>
              <a:rPr lang="en-US" b="1" dirty="0">
                <a:solidFill>
                  <a:srgbClr val="7030A0"/>
                </a:solidFill>
              </a:rPr>
              <a:t>Accounting: </a:t>
            </a:r>
            <a:r>
              <a:rPr lang="en-US" sz="1900" dirty="0"/>
              <a:t>User access is monitored and logged for auditing purposes. This is to know which files a user is accessing, attempting to access, and whether more or less authorization is needed. </a:t>
            </a:r>
            <a:endParaRPr sz="1900" b="1" dirty="0">
              <a:solidFill>
                <a:srgbClr val="7030A0"/>
              </a:solidFill>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Recording Apr 16, 2021 at 6:55:13 PM" descr="Audio Recording Apr 16, 2021 at 6:55:13 PM">
            <a:hlinkClick r:id="" action="ppaction://media"/>
            <a:extLst>
              <a:ext uri="{FF2B5EF4-FFF2-40B4-BE49-F238E27FC236}">
                <a16:creationId xmlns:a16="http://schemas.microsoft.com/office/drawing/2014/main" id="{06DBC14C-2EC9-BB49-845E-0206B3BD76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2489200" y="220814"/>
            <a:ext cx="812800" cy="812800"/>
          </a:xfrm>
          <a:prstGeom prst="rect">
            <a:avLst/>
          </a:prstGeom>
        </p:spPr>
      </p:pic>
    </p:spTree>
    <p:custDataLst>
      <p:tags r:id="rId1"/>
    </p:custDataLst>
  </p:cSld>
  <p:clrMapOvr>
    <a:masterClrMapping/>
  </p:clrMapOvr>
  <p:transition spd="slow" advClick="0" advTm="13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lang="en-US" dirty="0">
              <a:solidFill>
                <a:schemeClr val="accent5">
                  <a:lumMod val="50000"/>
                </a:schemeClr>
              </a:solidFill>
            </a:endParaRPr>
          </a:p>
          <a:p>
            <a:r>
              <a:rPr lang="en-US" sz="1800" dirty="0">
                <a:solidFill>
                  <a:schemeClr val="accent5">
                    <a:lumMod val="50000"/>
                  </a:schemeClr>
                </a:solidFill>
              </a:rPr>
              <a:t>The purpose of unit testing prevents the errors and problems before the project is delivered. It also creates reliable products and shows code coverages.</a:t>
            </a:r>
          </a:p>
          <a:p>
            <a:r>
              <a:rPr lang="en-US" sz="1800" dirty="0">
                <a:solidFill>
                  <a:schemeClr val="accent5">
                    <a:lumMod val="50000"/>
                  </a:schemeClr>
                </a:solidFill>
              </a:rPr>
              <a:t>We will be testing for buffer overflow of a Factorial function. </a:t>
            </a:r>
          </a:p>
          <a:p>
            <a:pPr marL="114300" indent="0">
              <a:buNone/>
            </a:pPr>
            <a:r>
              <a:rPr lang="en-US" sz="2000" dirty="0">
                <a:solidFill>
                  <a:schemeClr val="accent6">
                    <a:lumMod val="60000"/>
                    <a:lumOff val="40000"/>
                  </a:schemeClr>
                </a:solidFill>
              </a:rPr>
              <a:t>int factorial(int n)</a:t>
            </a:r>
          </a:p>
          <a:p>
            <a:pPr marL="114300" indent="0">
              <a:buNone/>
            </a:pPr>
            <a:r>
              <a:rPr lang="en-US" sz="2000" dirty="0">
                <a:solidFill>
                  <a:schemeClr val="accent6">
                    <a:lumMod val="60000"/>
                    <a:lumOff val="40000"/>
                  </a:schemeClr>
                </a:solidFill>
              </a:rPr>
              <a:t>{</a:t>
            </a:r>
          </a:p>
          <a:p>
            <a:pPr marL="114300" indent="0">
              <a:buNone/>
            </a:pPr>
            <a:r>
              <a:rPr lang="en-US" sz="2000" dirty="0">
                <a:solidFill>
                  <a:schemeClr val="accent6">
                    <a:lumMod val="60000"/>
                    <a:lumOff val="40000"/>
                  </a:schemeClr>
                </a:solidFill>
              </a:rPr>
              <a:t>// If n &lt; 1;</a:t>
            </a:r>
          </a:p>
          <a:p>
            <a:pPr marL="114300" indent="0">
              <a:buNone/>
            </a:pPr>
            <a:r>
              <a:rPr lang="en-US" sz="2000" dirty="0">
                <a:solidFill>
                  <a:schemeClr val="accent6">
                    <a:lumMod val="60000"/>
                    <a:lumOff val="40000"/>
                  </a:schemeClr>
                </a:solidFill>
              </a:rPr>
              <a:t>return -1;      // Else factorial = n!;</a:t>
            </a:r>
          </a:p>
          <a:p>
            <a:pPr marL="114300" indent="0">
              <a:buNone/>
            </a:pPr>
            <a:r>
              <a:rPr lang="en-US" sz="2000" dirty="0">
                <a:solidFill>
                  <a:schemeClr val="accent6">
                    <a:lumMod val="60000"/>
                    <a:lumOff val="40000"/>
                  </a:schemeClr>
                </a:solidFill>
              </a:rPr>
              <a:t>return factorial;</a:t>
            </a:r>
          </a:p>
          <a:p>
            <a:pPr marL="114300" indent="0">
              <a:buNone/>
            </a:pPr>
            <a:r>
              <a:rPr lang="en-US" sz="2000" dirty="0">
                <a:solidFill>
                  <a:schemeClr val="accent6">
                    <a:lumMod val="60000"/>
                    <a:lumOff val="40000"/>
                  </a:schemeClr>
                </a:solidFill>
              </a:rPr>
              <a:t>}</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Recording Apr 16, 2021 at 7:03:37 PM" descr="Audio Recording Apr 16, 2021 at 7:03:37 PM">
            <a:hlinkClick r:id="" action="ppaction://media"/>
            <a:extLst>
              <a:ext uri="{FF2B5EF4-FFF2-40B4-BE49-F238E27FC236}">
                <a16:creationId xmlns:a16="http://schemas.microsoft.com/office/drawing/2014/main" id="{A63F4E46-5772-844C-9BAD-4406C46F03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640083" y="1004473"/>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200">
        <p:fade/>
      </p:transition>
    </mc:Choice>
    <mc:Fallback>
      <p:transition spd="med" advClick="0" advTm="2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05FE-A469-FF4F-9058-DC68E60570E6}"/>
              </a:ext>
            </a:extLst>
          </p:cNvPr>
          <p:cNvSpPr>
            <a:spLocks noGrp="1"/>
          </p:cNvSpPr>
          <p:nvPr>
            <p:ph type="title"/>
          </p:nvPr>
        </p:nvSpPr>
        <p:spPr/>
        <p:txBody>
          <a:bodyPr/>
          <a:lstStyle/>
          <a:p>
            <a:r>
              <a:rPr lang="en-US" dirty="0"/>
              <a:t>Unit testing</a:t>
            </a:r>
          </a:p>
        </p:txBody>
      </p:sp>
      <p:sp>
        <p:nvSpPr>
          <p:cNvPr id="3" name="Text Placeholder 2">
            <a:extLst>
              <a:ext uri="{FF2B5EF4-FFF2-40B4-BE49-F238E27FC236}">
                <a16:creationId xmlns:a16="http://schemas.microsoft.com/office/drawing/2014/main" id="{92022896-6C41-2A48-BC17-3D81BF92B16C}"/>
              </a:ext>
            </a:extLst>
          </p:cNvPr>
          <p:cNvSpPr>
            <a:spLocks noGrp="1"/>
          </p:cNvSpPr>
          <p:nvPr>
            <p:ph type="body" idx="1"/>
          </p:nvPr>
        </p:nvSpPr>
        <p:spPr/>
        <p:txBody>
          <a:bodyPr/>
          <a:lstStyle/>
          <a:p>
            <a:r>
              <a:rPr lang="en-US" dirty="0">
                <a:solidFill>
                  <a:schemeClr val="accent6">
                    <a:lumMod val="50000"/>
                  </a:schemeClr>
                </a:solidFill>
              </a:rPr>
              <a:t>EXPECT_EQ(expected, actual) is the same as</a:t>
            </a:r>
          </a:p>
          <a:p>
            <a:r>
              <a:rPr lang="en-US" dirty="0">
                <a:solidFill>
                  <a:schemeClr val="accent6">
                    <a:lumMod val="50000"/>
                  </a:schemeClr>
                </a:solidFill>
              </a:rPr>
              <a:t>EXPECT_TRUE((expected) == (actual))</a:t>
            </a:r>
          </a:p>
          <a:p>
            <a:pPr marL="114300" indent="0">
              <a:buNone/>
            </a:pPr>
            <a:endParaRPr lang="en-US" dirty="0">
              <a:solidFill>
                <a:schemeClr val="accent6">
                  <a:lumMod val="50000"/>
                </a:schemeClr>
              </a:solidFill>
            </a:endParaRPr>
          </a:p>
          <a:p>
            <a:r>
              <a:rPr lang="en-US" dirty="0">
                <a:solidFill>
                  <a:schemeClr val="accent6">
                    <a:lumMod val="50000"/>
                  </a:schemeClr>
                </a:solidFill>
              </a:rPr>
              <a:t>except that it will print both the expected value and the actual value when the assertion fails.  This is very helpful for debugging.  Therefore in this case EXPECT_EQ is preferred. On the other hand, EXPECT_TRUE accepts any Boolean expression, and is thus more general. </a:t>
            </a:r>
          </a:p>
        </p:txBody>
      </p:sp>
      <p:pic>
        <p:nvPicPr>
          <p:cNvPr id="4" name="Audio Recording Apr 16, 2021 at 7:04:25 PM" descr="Audio Recording Apr 16, 2021 at 7:04:25 PM">
            <a:hlinkClick r:id="" action="ppaction://media"/>
            <a:extLst>
              <a:ext uri="{FF2B5EF4-FFF2-40B4-BE49-F238E27FC236}">
                <a16:creationId xmlns:a16="http://schemas.microsoft.com/office/drawing/2014/main" id="{9112D964-6C13-FF43-B3FE-FE7F186D53A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27283" y="376104"/>
            <a:ext cx="812800" cy="812800"/>
          </a:xfrm>
          <a:prstGeom prst="rect">
            <a:avLst/>
          </a:prstGeom>
        </p:spPr>
      </p:pic>
    </p:spTree>
    <p:extLst>
      <p:ext uri="{BB962C8B-B14F-4D97-AF65-F5344CB8AC3E}">
        <p14:creationId xmlns:p14="http://schemas.microsoft.com/office/powerpoint/2010/main" val="2210777639"/>
      </p:ext>
    </p:extLst>
  </p:cSld>
  <p:clrMapOvr>
    <a:masterClrMapping/>
  </p:clrMapOvr>
  <p:transition spd="slow" advClick="0" advTm="35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10001</TotalTime>
  <Words>1744</Words>
  <Application>Microsoft Macintosh PowerPoint</Application>
  <PresentationFormat>Widescreen</PresentationFormat>
  <Paragraphs>142</Paragraphs>
  <Slides>18</Slides>
  <Notes>14</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Test Factorial of Negative Numbers</vt:lpstr>
      <vt:lpstr>Test Factorial of 0 and Positive Numbers</vt:lpstr>
      <vt:lpstr>Test Factorial Negative Numbers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Barbara Kelly</cp:lastModifiedBy>
  <cp:revision>49</cp:revision>
  <dcterms:created xsi:type="dcterms:W3CDTF">2020-08-19T17:59:24Z</dcterms:created>
  <dcterms:modified xsi:type="dcterms:W3CDTF">2021-04-17T23:09:20Z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